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339" r:id="rId2"/>
    <p:sldId id="349" r:id="rId3"/>
    <p:sldId id="351" r:id="rId4"/>
    <p:sldId id="448" r:id="rId5"/>
    <p:sldId id="442" r:id="rId6"/>
    <p:sldId id="354" r:id="rId7"/>
    <p:sldId id="447" r:id="rId8"/>
    <p:sldId id="445" r:id="rId9"/>
    <p:sldId id="363" r:id="rId10"/>
    <p:sldId id="352" r:id="rId11"/>
    <p:sldId id="353" r:id="rId12"/>
    <p:sldId id="449" r:id="rId13"/>
    <p:sldId id="365" r:id="rId14"/>
    <p:sldId id="340" r:id="rId15"/>
    <p:sldId id="450" r:id="rId16"/>
    <p:sldId id="432" r:id="rId17"/>
    <p:sldId id="329" r:id="rId18"/>
    <p:sldId id="443" r:id="rId19"/>
    <p:sldId id="444" r:id="rId20"/>
    <p:sldId id="433" r:id="rId21"/>
    <p:sldId id="366" r:id="rId22"/>
    <p:sldId id="441" r:id="rId23"/>
    <p:sldId id="437" r:id="rId24"/>
    <p:sldId id="440" r:id="rId25"/>
    <p:sldId id="451" r:id="rId26"/>
    <p:sldId id="256" r:id="rId27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07970FA-9DD2-4AEA-9EEB-0672771D1EF2}">
          <p14:sldIdLst>
            <p14:sldId id="339"/>
            <p14:sldId id="349"/>
            <p14:sldId id="351"/>
            <p14:sldId id="448"/>
            <p14:sldId id="442"/>
            <p14:sldId id="354"/>
            <p14:sldId id="447"/>
            <p14:sldId id="445"/>
            <p14:sldId id="363"/>
            <p14:sldId id="352"/>
            <p14:sldId id="353"/>
            <p14:sldId id="449"/>
            <p14:sldId id="365"/>
            <p14:sldId id="340"/>
            <p14:sldId id="450"/>
            <p14:sldId id="432"/>
            <p14:sldId id="329"/>
            <p14:sldId id="443"/>
            <p14:sldId id="444"/>
            <p14:sldId id="433"/>
            <p14:sldId id="366"/>
            <p14:sldId id="441"/>
            <p14:sldId id="437"/>
            <p14:sldId id="440"/>
            <p14:sldId id="451"/>
            <p14:sldId id="256"/>
          </p14:sldIdLst>
        </p14:section>
        <p14:section name="Untitled Section" id="{A8FB4E49-A746-431E-87A9-24F3FEC0302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Maki" initials="MM" lastIdx="1" clrIdx="0">
    <p:extLst>
      <p:ext uri="{19B8F6BF-5375-455C-9EA6-DF929625EA0E}">
        <p15:presenceInfo xmlns:p15="http://schemas.microsoft.com/office/powerpoint/2012/main" userId="5665aa509ae913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41" autoAdjust="0"/>
    <p:restoredTop sz="94660"/>
  </p:normalViewPr>
  <p:slideViewPr>
    <p:cSldViewPr>
      <p:cViewPr varScale="1">
        <p:scale>
          <a:sx n="108" d="100"/>
          <a:sy n="108" d="100"/>
        </p:scale>
        <p:origin x="16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2B17AB-DE45-408F-8C9F-32DE5FB65A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32C806-EEDC-4175-ADC5-7002973078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2C050-42B1-49FD-9C5F-5E67707A5271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0A15E2-D7D2-413C-93CB-4D1BE93E2A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09FF6D-C4F6-45D6-9CC0-166F337452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C67C6-4451-45C5-B654-F4757ED45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643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33B0C-B93B-48AF-AF9A-F62F72D3FB6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FF4BE-6263-4A03-831A-ADC3E6832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794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FF4BE-6263-4A03-831A-ADC3E6832E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98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FF4BE-6263-4A03-831A-ADC3E6832E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00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FF4BE-6263-4A03-831A-ADC3E6832E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7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FF4BE-6263-4A03-831A-ADC3E6832E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61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FF4BE-6263-4A03-831A-ADC3E6832E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80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FF4BE-6263-4A03-831A-ADC3E6832E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45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FF4BE-6263-4A03-831A-ADC3E6832E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87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FF4BE-6263-4A03-831A-ADC3E6832E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78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FF4BE-6263-4A03-831A-ADC3E6832E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04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FF4BE-6263-4A03-831A-ADC3E6832E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50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FF4BE-6263-4A03-831A-ADC3E6832E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9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FF4BE-6263-4A03-831A-ADC3E6832E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76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FF4BE-6263-4A03-831A-ADC3E6832E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93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FF4BE-6263-4A03-831A-ADC3E6832E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85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FF4BE-6263-4A03-831A-ADC3E6832E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713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FF4BE-6263-4A03-831A-ADC3E6832E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08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FF4BE-6263-4A03-831A-ADC3E6832E4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07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FF4BE-6263-4A03-831A-ADC3E6832E4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37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FF4BE-6263-4A03-831A-ADC3E6832E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83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FF4BE-6263-4A03-831A-ADC3E6832E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41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FF4BE-6263-4A03-831A-ADC3E6832E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68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FF4BE-6263-4A03-831A-ADC3E6832E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4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FF4BE-6263-4A03-831A-ADC3E6832E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72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FF4BE-6263-4A03-831A-ADC3E6832E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12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FF4BE-6263-4A03-831A-ADC3E6832E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5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6287E-93EE-4D3B-BBC3-0EFD23F16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AA0E39-9FAC-45EA-8FDA-65C1E40DD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F5E0F-9B2B-4C6C-AB0D-6C7DE9D3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2884-5710-472B-9F49-E17262D76EC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09E82-EB3C-41A9-9C3F-0CB9925D8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1B7E9-EF07-4EC2-931B-1D1833D2C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F6B3-88BC-40FC-9923-0E7506D9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8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C5345-E2CC-40D0-9789-4C479CC1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F5DA5B-9937-45BE-B004-BC007A5E1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0DDD4-3EA9-41B1-A63D-FFE0D8322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2884-5710-472B-9F49-E17262D76EC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32978-322D-4ECB-AE28-3370B40C8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0564F-A010-43C8-8E9E-56E006D9F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F6B3-88BC-40FC-9923-0E7506D9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281E3-7AA9-4694-91EF-45815E4041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E52F69-6B5F-4941-9A78-25DF0571C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E4E89-5C06-41CB-90D9-FA92ADE81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2884-5710-472B-9F49-E17262D76EC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0F7A6-9B77-4BEF-B350-F1A615DE2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66211-175E-4C4B-8568-8A0E30732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F6B3-88BC-40FC-9923-0E7506D9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7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F8879-69C8-472F-868D-CE5D44BD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B4B74-2FE8-4BDD-B010-7E331808F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E34E9-9AE3-43EC-8DF4-19C9BFF9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2884-5710-472B-9F49-E17262D76EC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A160F-F8D9-4A87-B117-EA373E3A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4CAF1-C48E-43AA-A5D4-4E4F9A6F9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F6B3-88BC-40FC-9923-0E7506D9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2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1B7C5-B57C-4C8A-9083-890B62F7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41ED1-C8F5-48B2-B0A1-79ABE694C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AA7A3-7667-4E27-9537-9CC786CFF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2884-5710-472B-9F49-E17262D76EC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D4203-FE2F-4B62-B313-2ED00F978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D8D40-615E-436A-A365-5CB879199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F6B3-88BC-40FC-9923-0E7506D9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3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F97B-9786-4C8A-B94D-281A6502B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EBD42-66A4-47B9-BF47-D78529922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961797-4CCA-4805-8A14-7ECA1294F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BCD9D-4424-4812-A36A-7B1CC5B4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2884-5710-472B-9F49-E17262D76EC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2FDE2-6F5C-4446-91A6-C8C38D9C6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F26B1-271C-49C2-B73E-048E98EB3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F6B3-88BC-40FC-9923-0E7506D9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9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D4FC3-D615-4C93-9D96-5E94E215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1955-0C3E-4587-87F5-C2DCEF057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29897-2F7F-47D2-BD3F-473904A4B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0958FF-F1EF-4D7F-94EC-22D84C4D6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1649DF-8EF9-4954-9487-95B311A78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5441C1-0EBB-4A0A-A364-7BD63074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2884-5710-472B-9F49-E17262D76EC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BCFB64-E35B-4A13-927E-26562AA6C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E26517-48AF-4E45-8114-2C3704A1B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F6B3-88BC-40FC-9923-0E7506D9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7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FD481-ED84-4A77-B90E-34AB0DDB3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A6A8CF-3603-439B-8960-7894013A5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2884-5710-472B-9F49-E17262D76EC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CFBAF-3B03-4662-BCBE-CFD9E092E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DA839-EF94-4989-B96A-3627B6863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F6B3-88BC-40FC-9923-0E7506D9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2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38F955-4FEC-43CA-A8C9-C82825C6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2884-5710-472B-9F49-E17262D76EC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28B231-8121-466F-8C0B-601C08A51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0C067-2C36-459E-970A-4CE9AAE2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F6B3-88BC-40FC-9923-0E7506D9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4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E12E1-DDC9-4C1D-A39F-A4AF49FC1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7C3E7-1583-48EA-B9D0-143471EA1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26955-AB77-4A01-AFBE-4D3B97CA9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D5228-813E-46EF-B6F9-3EA3248A3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2884-5710-472B-9F49-E17262D76EC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ACB29-137E-4BF1-B4B9-B5D04C006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D8A50-C08E-4C31-BB15-61C5CFBB5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F6B3-88BC-40FC-9923-0E7506D9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4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31E3C-CA51-40C4-A4B5-C3AD44619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F988E7-7BF8-490B-8D56-8C2F8D0D2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003C4-F248-4511-8197-21D09A7DB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090F0-02BB-493A-A547-E34448C41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2884-5710-472B-9F49-E17262D76EC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51ADD-70CF-4039-BF2B-A3A7A4C23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D5C72-15C1-4856-B685-5D2B3491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F6B3-88BC-40FC-9923-0E7506D9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249422-19F9-4C92-840F-9AF026E0C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235E3-25D3-4BE8-B745-5EA83EB1C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44180-6BB7-4273-BBA7-A97371664B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F2884-5710-472B-9F49-E17262D76EC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98E29-AF4E-42EC-A7E0-F386A30EB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00041-98A8-430C-9359-AA23F65FC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2F6B3-88BC-40FC-9923-0E7506D97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2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802816-3952-4DC8-9D60-3CBABF838F57}"/>
              </a:ext>
            </a:extLst>
          </p:cNvPr>
          <p:cNvSpPr txBox="1">
            <a:spLocks/>
          </p:cNvSpPr>
          <p:nvPr/>
        </p:nvSpPr>
        <p:spPr>
          <a:xfrm>
            <a:off x="304800" y="2341661"/>
            <a:ext cx="8534400" cy="17731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None/>
            </a:pPr>
            <a:endParaRPr lang="en-US" sz="3200" b="1" dirty="0"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Annual Report 2020-2021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None/>
            </a:pP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Freeform 31">
            <a:extLst>
              <a:ext uri="{FF2B5EF4-FFF2-40B4-BE49-F238E27FC236}">
                <a16:creationId xmlns:a16="http://schemas.microsoft.com/office/drawing/2014/main" id="{A2AEA782-0EA4-42E9-871D-7401D6A09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355" cy="2130951"/>
          </a:xfrm>
          <a:custGeom>
            <a:avLst/>
            <a:gdLst>
              <a:gd name="connsiteX0" fmla="*/ 0 w 4475140"/>
              <a:gd name="connsiteY0" fmla="*/ 0 h 2130951"/>
              <a:gd name="connsiteX1" fmla="*/ 1074821 w 4475140"/>
              <a:gd name="connsiteY1" fmla="*/ 0 h 2130951"/>
              <a:gd name="connsiteX2" fmla="*/ 1074821 w 4475140"/>
              <a:gd name="connsiteY2" fmla="*/ 478 h 2130951"/>
              <a:gd name="connsiteX3" fmla="*/ 4475140 w 4475140"/>
              <a:gd name="connsiteY3" fmla="*/ 478 h 2130951"/>
              <a:gd name="connsiteX4" fmla="*/ 3488452 w 4475140"/>
              <a:gd name="connsiteY4" fmla="*/ 2130951 h 2130951"/>
              <a:gd name="connsiteX5" fmla="*/ 0 w 4475140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951">
                <a:moveTo>
                  <a:pt x="0" y="0"/>
                </a:move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lnTo>
                  <a:pt x="3488452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384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C8FC87-14D1-4F86-ABE7-9173754B2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0" r="3" b="11596"/>
          <a:stretch/>
        </p:blipFill>
        <p:spPr bwMode="auto">
          <a:xfrm>
            <a:off x="2736988" y="10"/>
            <a:ext cx="6407012" cy="2130463"/>
          </a:xfrm>
          <a:custGeom>
            <a:avLst/>
            <a:gdLst>
              <a:gd name="connsiteX0" fmla="*/ 986689 w 8542682"/>
              <a:gd name="connsiteY0" fmla="*/ 0 h 2130473"/>
              <a:gd name="connsiteX1" fmla="*/ 8542682 w 8542682"/>
              <a:gd name="connsiteY1" fmla="*/ 0 h 2130473"/>
              <a:gd name="connsiteX2" fmla="*/ 8542682 w 8542682"/>
              <a:gd name="connsiteY2" fmla="*/ 2130473 h 2130473"/>
              <a:gd name="connsiteX3" fmla="*/ 0 w 8542682"/>
              <a:gd name="connsiteY3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Freeform 34">
            <a:extLst>
              <a:ext uri="{FF2B5EF4-FFF2-40B4-BE49-F238E27FC236}">
                <a16:creationId xmlns:a16="http://schemas.microsoft.com/office/drawing/2014/main" id="{B0992639-1CDA-4FE6-BB95-E13221490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787645" y="4682362"/>
            <a:ext cx="3356355" cy="2174680"/>
          </a:xfrm>
          <a:custGeom>
            <a:avLst/>
            <a:gdLst>
              <a:gd name="connsiteX0" fmla="*/ 3468199 w 4475140"/>
              <a:gd name="connsiteY0" fmla="*/ 2174680 h 2174680"/>
              <a:gd name="connsiteX1" fmla="*/ 0 w 4475140"/>
              <a:gd name="connsiteY1" fmla="*/ 2174680 h 2174680"/>
              <a:gd name="connsiteX2" fmla="*/ 0 w 4475140"/>
              <a:gd name="connsiteY2" fmla="*/ 0 h 2174680"/>
              <a:gd name="connsiteX3" fmla="*/ 1074821 w 4475140"/>
              <a:gd name="connsiteY3" fmla="*/ 0 h 2174680"/>
              <a:gd name="connsiteX4" fmla="*/ 1074821 w 4475140"/>
              <a:gd name="connsiteY4" fmla="*/ 478 h 2174680"/>
              <a:gd name="connsiteX5" fmla="*/ 4475140 w 4475140"/>
              <a:gd name="connsiteY5" fmla="*/ 478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3468199" y="2174680"/>
                </a:moveTo>
                <a:lnTo>
                  <a:pt x="0" y="2174680"/>
                </a:lnTo>
                <a:lnTo>
                  <a:pt x="0" y="0"/>
                </a:ln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203879-08CF-4405-8EA4-5862E1274A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3" r="-2" b="-2"/>
          <a:stretch/>
        </p:blipFill>
        <p:spPr>
          <a:xfrm>
            <a:off x="20" y="4682840"/>
            <a:ext cx="6422512" cy="2175160"/>
          </a:xfrm>
          <a:custGeom>
            <a:avLst/>
            <a:gdLst>
              <a:gd name="connsiteX0" fmla="*/ 0 w 8563376"/>
              <a:gd name="connsiteY0" fmla="*/ 0 h 2175160"/>
              <a:gd name="connsiteX1" fmla="*/ 8563376 w 8563376"/>
              <a:gd name="connsiteY1" fmla="*/ 0 h 2175160"/>
              <a:gd name="connsiteX2" fmla="*/ 7555992 w 8563376"/>
              <a:gd name="connsiteY2" fmla="*/ 2175160 h 2175160"/>
              <a:gd name="connsiteX3" fmla="*/ 0 w 8563376"/>
              <a:gd name="connsiteY3" fmla="*/ 2175160 h 2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8260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506573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4465335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D087BA-7E3F-487F-9F5C-1AB8EBCBA36E}"/>
              </a:ext>
            </a:extLst>
          </p:cNvPr>
          <p:cNvSpPr txBox="1"/>
          <p:nvPr/>
        </p:nvSpPr>
        <p:spPr>
          <a:xfrm>
            <a:off x="0" y="338327"/>
            <a:ext cx="3886200" cy="2817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b="1" u="sng" dirty="0">
                <a:ea typeface="+mj-ea"/>
                <a:cs typeface="+mj-cs"/>
              </a:rPr>
              <a:t>2021 Duluth CXC Cup!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900" b="1" u="sng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dirty="0">
                <a:ea typeface="+mj-ea"/>
                <a:cs typeface="+mj-cs"/>
              </a:rPr>
              <a:t>290 Racers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dirty="0">
                <a:ea typeface="+mj-ea"/>
                <a:cs typeface="+mj-cs"/>
              </a:rPr>
              <a:t>from U16-U23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AC5C5D-E914-45E8-A7E7-1EE5D0D1B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0" y="799030"/>
            <a:ext cx="3312671" cy="167289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5560D4F-7E69-40F1-A96A-A478BC7A0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5" r="23298" b="1"/>
          <a:stretch/>
        </p:blipFill>
        <p:spPr bwMode="auto">
          <a:xfrm>
            <a:off x="4685645" y="3155743"/>
            <a:ext cx="4056274" cy="314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111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oup of people skiing&#10;&#10;Description automatically generated with low confidence">
            <a:extLst>
              <a:ext uri="{FF2B5EF4-FFF2-40B4-BE49-F238E27FC236}">
                <a16:creationId xmlns:a16="http://schemas.microsoft.com/office/drawing/2014/main" id="{8171723B-6808-4AA8-A183-F38047B658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" r="12110" b="5"/>
          <a:stretch/>
        </p:blipFill>
        <p:spPr>
          <a:xfrm>
            <a:off x="480957" y="643467"/>
            <a:ext cx="3009765" cy="2702558"/>
          </a:xfrm>
          <a:prstGeom prst="rect">
            <a:avLst/>
          </a:prstGeom>
        </p:spPr>
      </p:pic>
      <p:pic>
        <p:nvPicPr>
          <p:cNvPr id="10" name="Picture 9" descr="A picture containing sky, outdoor, snow&#10;&#10;Description automatically generated">
            <a:extLst>
              <a:ext uri="{FF2B5EF4-FFF2-40B4-BE49-F238E27FC236}">
                <a16:creationId xmlns:a16="http://schemas.microsoft.com/office/drawing/2014/main" id="{CF99B24E-7B58-4F87-AD98-9979F29241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" r="12560"/>
          <a:stretch/>
        </p:blipFill>
        <p:spPr>
          <a:xfrm>
            <a:off x="482600" y="3509433"/>
            <a:ext cx="3008122" cy="2705099"/>
          </a:xfrm>
          <a:prstGeom prst="rect">
            <a:avLst/>
          </a:prstGeom>
        </p:spPr>
      </p:pic>
      <p:pic>
        <p:nvPicPr>
          <p:cNvPr id="3" name="Picture 2" descr="A picture containing outdoor, snow, sky, skiing&#10;&#10;Description automatically generated">
            <a:extLst>
              <a:ext uri="{FF2B5EF4-FFF2-40B4-BE49-F238E27FC236}">
                <a16:creationId xmlns:a16="http://schemas.microsoft.com/office/drawing/2014/main" id="{109CCA37-1725-4C46-8259-9E700EFD38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4" r="10944" b="-1"/>
          <a:stretch/>
        </p:blipFill>
        <p:spPr>
          <a:xfrm>
            <a:off x="3609474" y="643467"/>
            <a:ext cx="505192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88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6892FBE-1F34-4694-AB8C-80C1243AC62F}"/>
              </a:ext>
            </a:extLst>
          </p:cNvPr>
          <p:cNvSpPr txBox="1"/>
          <p:nvPr/>
        </p:nvSpPr>
        <p:spPr>
          <a:xfrm>
            <a:off x="409763" y="433545"/>
            <a:ext cx="8354890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Virtual Birkie Partner!    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iagram, map&#10;&#10;Description automatically generated">
            <a:extLst>
              <a:ext uri="{FF2B5EF4-FFF2-40B4-BE49-F238E27FC236}">
                <a16:creationId xmlns:a16="http://schemas.microsoft.com/office/drawing/2014/main" id="{F21B6313-CD0D-4AA0-99B1-3B8FB45BF9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426817"/>
            <a:ext cx="2588469" cy="3997637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ign in the snow&#10;&#10;Description automatically generated with medium confidence">
            <a:extLst>
              <a:ext uri="{FF2B5EF4-FFF2-40B4-BE49-F238E27FC236}">
                <a16:creationId xmlns:a16="http://schemas.microsoft.com/office/drawing/2014/main" id="{91B75B42-368E-43F5-9F42-7FE11729A0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1" y="2891158"/>
            <a:ext cx="4091938" cy="306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4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5B4BAE-BEE3-4EB8-9130-395E3D67A74D}"/>
              </a:ext>
            </a:extLst>
          </p:cNvPr>
          <p:cNvSpPr txBox="1"/>
          <p:nvPr/>
        </p:nvSpPr>
        <p:spPr>
          <a:xfrm>
            <a:off x="409763" y="433545"/>
            <a:ext cx="8354890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Advocacy for XC Skiing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5D219452-0EDE-4BBC-93A2-5FBA846C8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18" y="2426818"/>
            <a:ext cx="2618452" cy="3997637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8CA4320-76D5-4849-973D-20BD100A2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04" y="2528000"/>
            <a:ext cx="4091938" cy="379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4B5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73A9D5-CDAA-4540-97F0-64046E287B3C}"/>
              </a:ext>
            </a:extLst>
          </p:cNvPr>
          <p:cNvSpPr txBox="1">
            <a:spLocks/>
          </p:cNvSpPr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ts val="600"/>
              </a:spcAft>
              <a:buNone/>
            </a:pPr>
            <a:endParaRPr lang="en-US" sz="2100" b="1" u="sng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r">
              <a:spcBef>
                <a:spcPct val="0"/>
              </a:spcBef>
              <a:spcAft>
                <a:spcPts val="600"/>
              </a:spcAft>
              <a:buNone/>
            </a:pPr>
            <a:endParaRPr lang="en-US" sz="21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3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Duluth Skiing, In A </a:t>
            </a:r>
          </a:p>
          <a:p>
            <a:pPr algn="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3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Neighborhood Near You</a:t>
            </a:r>
          </a:p>
          <a:p>
            <a:pPr algn="r">
              <a:spcBef>
                <a:spcPct val="0"/>
              </a:spcBef>
              <a:spcAft>
                <a:spcPts val="600"/>
              </a:spcAft>
              <a:buNone/>
            </a:pPr>
            <a:endParaRPr lang="en-US" sz="21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r">
              <a:spcBef>
                <a:spcPct val="0"/>
              </a:spcBef>
              <a:spcAft>
                <a:spcPts val="600"/>
              </a:spcAft>
              <a:buNone/>
            </a:pPr>
            <a:endParaRPr lang="en-US" sz="21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https://lh3.googleusercontent.com/3e8nN2hAsZEvzRlkpZ1OcSSj9vgR8M7Wmz8Wb47dD7AD7R64uNEAgyOIEZ9CW47r4Jg4YcCe-EXNSjSQBnMnpKJF2oLxrJSGJ_6Fja3lPimMYF4smJqn8LrdGcOu8sFxWVIFxvCN9RfICS_zWZ6dMjmk-E9hKgR4lBW8dMsaeZjUyi62z0Fm0sesD4toQQvdFDZcofepTxPLAXR86XVf1q63MVsTkK8MyidFc2p4vETOjJBA9ZUIIzclr_bbQGxiUzi_MDCIgBdcpwNqi2c9hr6IEd4rjdr64NoH2vrml3wug9ggXwQJFFL9I4ZNFyty46aSa9n11tK4OAs4xY6bx3eRKGO9C9X_j2rfGtsnhhEaBvW9HQFGel3tiif8Jn1FYheC3l2k-b3y0a2eCd9vkPVCVR419BcKEY-SUA6K6bytM8UzmehrobWKcG-mhE4CaAFZ9_fvjtvVcmzQuY618jJJilifGHnHOGVUVIMg2Z7ckd7IVWPSpG1_VLE5ydjF_BPngqB0brb3x_oa2-cbsyB2yulPkw3SUiGJOEZnwO6-iPM-m32t6ImDMnQWGzKXZzj0FVe5BmFdki2EEYBxzb6pU62t1N2M58OaRFsbqi2LzoMJlHcABszJkHh3Uj6fZyv7npPGbuQpfhe23XHmBUj259aCLrU_=w1268-h950-no">
            <a:extLst>
              <a:ext uri="{FF2B5EF4-FFF2-40B4-BE49-F238E27FC236}">
                <a16:creationId xmlns:a16="http://schemas.microsoft.com/office/drawing/2014/main" id="{4466A46F-FDD1-4A7A-8992-0432634855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 r="720" b="-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5AFCC38B-CF63-4A6B-AB6B-D27125EF589F}"/>
              </a:ext>
            </a:extLst>
          </p:cNvPr>
          <p:cNvSpPr txBox="1">
            <a:spLocks/>
          </p:cNvSpPr>
          <p:nvPr/>
        </p:nvSpPr>
        <p:spPr>
          <a:xfrm>
            <a:off x="5791200" y="917725"/>
            <a:ext cx="31071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endParaRPr lang="en-US" sz="1700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1700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500" dirty="0">
                <a:solidFill>
                  <a:srgbClr val="FFFFFF"/>
                </a:solidFill>
              </a:rPr>
              <a:t>50 Miles of Ski Trails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500" dirty="0">
                <a:solidFill>
                  <a:srgbClr val="FFFFFF"/>
                </a:solidFill>
              </a:rPr>
              <a:t>Easy to Access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500" dirty="0">
                <a:solidFill>
                  <a:srgbClr val="FFFFFF"/>
                </a:solidFill>
              </a:rPr>
              <a:t>All Corners of Town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sz="2500" dirty="0">
              <a:solidFill>
                <a:srgbClr val="FFFFFF"/>
              </a:solidFill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500" dirty="0">
                <a:solidFill>
                  <a:srgbClr val="FFFFFF"/>
                </a:solidFill>
              </a:rPr>
              <a:t>------------------------------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500" dirty="0">
                <a:solidFill>
                  <a:srgbClr val="FFFFFF"/>
                </a:solidFill>
              </a:rPr>
              <a:t>Trail Building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500" dirty="0">
                <a:solidFill>
                  <a:srgbClr val="FFFFFF"/>
                </a:solidFill>
              </a:rPr>
              <a:t>Trail Maintenance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17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4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EEF4AF-5834-490A-9F60-E7F984664147}"/>
              </a:ext>
            </a:extLst>
          </p:cNvPr>
          <p:cNvSpPr txBox="1"/>
          <p:nvPr/>
        </p:nvSpPr>
        <p:spPr>
          <a:xfrm>
            <a:off x="536067" y="321211"/>
            <a:ext cx="8071866" cy="12070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Grand Avenue Nordic Center (GANC)</a:t>
            </a:r>
          </a:p>
        </p:txBody>
      </p:sp>
      <p:pic>
        <p:nvPicPr>
          <p:cNvPr id="7" name="Picture 6" descr="A picture containing sky, outdoor, nature, sunset&#10;&#10;Description automatically generated">
            <a:extLst>
              <a:ext uri="{FF2B5EF4-FFF2-40B4-BE49-F238E27FC236}">
                <a16:creationId xmlns:a16="http://schemas.microsoft.com/office/drawing/2014/main" id="{80EC70E5-1128-4459-8707-46E3EFC268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6" r="7957" b="-4"/>
          <a:stretch/>
        </p:blipFill>
        <p:spPr>
          <a:xfrm>
            <a:off x="457200" y="2423680"/>
            <a:ext cx="3909060" cy="3856948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6375111-306C-49EA-9DD1-79A2ED7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3354776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outdoor, tree, plant, forest&#10;&#10;Description automatically generated">
            <a:extLst>
              <a:ext uri="{FF2B5EF4-FFF2-40B4-BE49-F238E27FC236}">
                <a16:creationId xmlns:a16="http://schemas.microsoft.com/office/drawing/2014/main" id="{19EDC242-DBE1-471D-BED2-F50E4D3F60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8" r="2973" b="3"/>
          <a:stretch/>
        </p:blipFill>
        <p:spPr>
          <a:xfrm>
            <a:off x="4777740" y="2423040"/>
            <a:ext cx="3909060" cy="38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95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EEF4AF-5834-490A-9F60-E7F984664147}"/>
              </a:ext>
            </a:extLst>
          </p:cNvPr>
          <p:cNvSpPr txBox="1"/>
          <p:nvPr/>
        </p:nvSpPr>
        <p:spPr>
          <a:xfrm>
            <a:off x="409763" y="433545"/>
            <a:ext cx="8354890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Total Funds Raised $865,000 !!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ree, outdoor, snow, day&#10;&#10;Description automatically generated">
            <a:extLst>
              <a:ext uri="{FF2B5EF4-FFF2-40B4-BE49-F238E27FC236}">
                <a16:creationId xmlns:a16="http://schemas.microsoft.com/office/drawing/2014/main" id="{1B727B8C-6894-4107-A889-ED7A7F132F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98" y="2891159"/>
            <a:ext cx="4091938" cy="3068953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1" y="3719776"/>
            <a:ext cx="4091938" cy="141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70772802-FADC-4789-8C64-25CEA8A30D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8" r="10435"/>
          <a:stretch/>
        </p:blipFill>
        <p:spPr>
          <a:xfrm>
            <a:off x="4511330" y="-1"/>
            <a:ext cx="4632671" cy="2937954"/>
          </a:xfrm>
          <a:prstGeom prst="rect">
            <a:avLst/>
          </a:prstGeom>
        </p:spPr>
      </p:pic>
      <p:pic>
        <p:nvPicPr>
          <p:cNvPr id="32" name="Picture 3" descr="A close up of a green field&#10;&#10;Description automatically generated">
            <a:extLst>
              <a:ext uri="{FF2B5EF4-FFF2-40B4-BE49-F238E27FC236}">
                <a16:creationId xmlns:a16="http://schemas.microsoft.com/office/drawing/2014/main" id="{639229F6-782E-4ABF-BAA2-0E09E1E3D1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1" r="-1" b="-1"/>
          <a:stretch/>
        </p:blipFill>
        <p:spPr bwMode="auto">
          <a:xfrm>
            <a:off x="3152728" y="2937953"/>
            <a:ext cx="5991270" cy="392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589485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5573380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432452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Grand Avenue Nordic Center Project Update: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4" y="2022601"/>
            <a:ext cx="2956124" cy="4154361"/>
          </a:xfrm>
        </p:spPr>
        <p:txBody>
          <a:bodyPr>
            <a:normAutofit/>
          </a:bodyPr>
          <a:lstStyle/>
          <a:p>
            <a:r>
              <a:rPr lang="en-US" sz="1700" dirty="0"/>
              <a:t>DXC Capital Campaign:</a:t>
            </a:r>
          </a:p>
          <a:p>
            <a:pPr lvl="1"/>
            <a:r>
              <a:rPr lang="en-US" sz="1400" dirty="0"/>
              <a:t>Funds Raised $865,000</a:t>
            </a:r>
          </a:p>
          <a:p>
            <a:pPr lvl="1"/>
            <a:r>
              <a:rPr lang="en-US" sz="1400" dirty="0"/>
              <a:t>Additional Light Poles Available for Naming!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sz="1700" dirty="0"/>
              <a:t>Legacy Grant:</a:t>
            </a:r>
          </a:p>
          <a:p>
            <a:pPr lvl="1"/>
            <a:r>
              <a:rPr lang="en-US" sz="1400" dirty="0"/>
              <a:t>Submit Application Spring 2021 w/ Determination Fall 2021</a:t>
            </a:r>
          </a:p>
          <a:p>
            <a:pPr marL="342900" lvl="1" indent="0">
              <a:buNone/>
            </a:pPr>
            <a:endParaRPr lang="en-US" sz="1700" dirty="0"/>
          </a:p>
          <a:p>
            <a:r>
              <a:rPr lang="en-US" sz="1700" dirty="0"/>
              <a:t>Remaining Buildout:</a:t>
            </a:r>
          </a:p>
          <a:p>
            <a:pPr lvl="1"/>
            <a:r>
              <a:rPr lang="en-US" sz="1400" dirty="0"/>
              <a:t>Lights Around Trails</a:t>
            </a:r>
          </a:p>
          <a:p>
            <a:pPr lvl="1"/>
            <a:r>
              <a:rPr lang="en-US" sz="1400" dirty="0"/>
              <a:t>Upper Trails</a:t>
            </a:r>
          </a:p>
          <a:p>
            <a:pPr lvl="1"/>
            <a:r>
              <a:rPr lang="en-US" sz="1400" dirty="0"/>
              <a:t>Fully Snowmaking Capability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737936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ree, outdoor, snow, wood&#10;&#10;Description automatically generated">
            <a:extLst>
              <a:ext uri="{FF2B5EF4-FFF2-40B4-BE49-F238E27FC236}">
                <a16:creationId xmlns:a16="http://schemas.microsoft.com/office/drawing/2014/main" id="{A5AB19D1-E951-403C-8599-8A7B828832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1" r="17439" b="3"/>
          <a:stretch/>
        </p:blipFill>
        <p:spPr>
          <a:xfrm>
            <a:off x="293927" y="573678"/>
            <a:ext cx="3827404" cy="5710645"/>
          </a:xfrm>
          <a:prstGeom prst="rect">
            <a:avLst/>
          </a:prstGeom>
        </p:spPr>
      </p:pic>
      <p:sp>
        <p:nvSpPr>
          <p:cNvPr id="20" name="!!Line">
            <a:extLst>
              <a:ext uri="{FF2B5EF4-FFF2-40B4-BE49-F238E27FC236}">
                <a16:creationId xmlns:a16="http://schemas.microsoft.com/office/drawing/2014/main" id="{0AF80B57-54E2-4D01-8731-3F38B0C5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1144" y="1417320"/>
            <a:ext cx="6858" cy="402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A91BA5-72A3-46F9-AA60-BF35D89F4312}"/>
              </a:ext>
            </a:extLst>
          </p:cNvPr>
          <p:cNvSpPr txBox="1"/>
          <p:nvPr/>
        </p:nvSpPr>
        <p:spPr>
          <a:xfrm>
            <a:off x="4572000" y="1519110"/>
            <a:ext cx="4555998" cy="38197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000" b="1" u="sng" dirty="0"/>
              <a:t>DXC Operates &amp; Grooms: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30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000" dirty="0"/>
              <a:t>Upper Spirit Mountain Nordic Trails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30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000" dirty="0"/>
              <a:t>Thank You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000" dirty="0"/>
              <a:t>Larry </a:t>
            </a:r>
            <a:r>
              <a:rPr lang="en-US" sz="3000" dirty="0" err="1"/>
              <a:t>Mishkar</a:t>
            </a:r>
            <a:r>
              <a:rPr lang="en-US" sz="3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67613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58B0C2-AF20-4CB5-B7B5-76853E43FB45}"/>
              </a:ext>
            </a:extLst>
          </p:cNvPr>
          <p:cNvSpPr txBox="1"/>
          <p:nvPr/>
        </p:nvSpPr>
        <p:spPr>
          <a:xfrm>
            <a:off x="5623089" y="1600200"/>
            <a:ext cx="3276600" cy="365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dirty="0">
                <a:ea typeface="+mj-ea"/>
                <a:cs typeface="+mj-cs"/>
              </a:rPr>
              <a:t>CSS Ski Team &amp; Trail Volunteers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700" b="1" dirty="0">
              <a:latin typeface="+mj-lt"/>
              <a:ea typeface="+mj-ea"/>
              <a:cs typeface="+mj-cs"/>
            </a:endParaRPr>
          </a:p>
        </p:txBody>
      </p:sp>
      <p:sp>
        <p:nvSpPr>
          <p:cNvPr id="35" name="Freeform: Shape 3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43CC37-A370-4F2B-858F-9932008E91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" b="5712"/>
          <a:stretch/>
        </p:blipFill>
        <p:spPr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C58428-9561-4D81-9E5F-07695D033F08}"/>
              </a:ext>
            </a:extLst>
          </p:cNvPr>
          <p:cNvSpPr txBox="1"/>
          <p:nvPr/>
        </p:nvSpPr>
        <p:spPr>
          <a:xfrm>
            <a:off x="5638800" y="-29066"/>
            <a:ext cx="3276600" cy="365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dirty="0">
                <a:ea typeface="+mj-ea"/>
                <a:cs typeface="+mj-cs"/>
              </a:rPr>
              <a:t>Thank You!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7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4498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F535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78A947-E47C-4032-9264-0EF50ABE8358}"/>
              </a:ext>
            </a:extLst>
          </p:cNvPr>
          <p:cNvSpPr txBox="1"/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 Are We?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733815-0EC5-4FFD-8D89-8E28DA52A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5" r="23298" b="1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62C30D-801C-48A5-ABE6-7891670314A5}"/>
              </a:ext>
            </a:extLst>
          </p:cNvPr>
          <p:cNvSpPr/>
          <p:nvPr/>
        </p:nvSpPr>
        <p:spPr>
          <a:xfrm>
            <a:off x="5646630" y="457200"/>
            <a:ext cx="3251710" cy="586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</a:rPr>
              <a:t>Promoting Health, Fun, and Fitness Through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</a:rPr>
              <a:t>Cross-Country Skiing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7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00" b="1" dirty="0">
                <a:solidFill>
                  <a:srgbClr val="FFFFFF"/>
                </a:solidFill>
              </a:rPr>
              <a:t>…………………………………………………..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700" b="1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00" b="1" u="sng" dirty="0">
                <a:solidFill>
                  <a:srgbClr val="FFFFFF"/>
                </a:solidFill>
              </a:rPr>
              <a:t>Accomplished Via: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700" b="1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00" dirty="0">
                <a:solidFill>
                  <a:srgbClr val="FFFFFF"/>
                </a:solidFill>
              </a:rPr>
              <a:t>Social Engagement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7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00" dirty="0">
                <a:solidFill>
                  <a:srgbClr val="FFFFFF"/>
                </a:solidFill>
              </a:rPr>
              <a:t>Programming, Outreach &amp; Events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7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00" dirty="0">
                <a:solidFill>
                  <a:srgbClr val="FFFFFF"/>
                </a:solidFill>
              </a:rPr>
              <a:t>Advocacy for XC Skiing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7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00" dirty="0">
                <a:solidFill>
                  <a:srgbClr val="FFFFFF"/>
                </a:solidFill>
              </a:rPr>
              <a:t>Trail Building &amp; Maintenance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700" b="1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4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tanding next to a tree&#10;&#10;Description automatically generated">
            <a:extLst>
              <a:ext uri="{FF2B5EF4-FFF2-40B4-BE49-F238E27FC236}">
                <a16:creationId xmlns:a16="http://schemas.microsoft.com/office/drawing/2014/main" id="{504946D2-35C4-41A6-B4E1-A39E62ACD7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" b="-3"/>
          <a:stretch/>
        </p:blipFill>
        <p:spPr>
          <a:xfrm>
            <a:off x="4216674" y="10"/>
            <a:ext cx="4927327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3" name="Picture 2" descr="A person standing next to a tree&#10;&#10;Description automatically generated">
            <a:extLst>
              <a:ext uri="{FF2B5EF4-FFF2-40B4-BE49-F238E27FC236}">
                <a16:creationId xmlns:a16="http://schemas.microsoft.com/office/drawing/2014/main" id="{1B59E4FF-6B9F-4CD1-8695-ADFBB9EEAF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0" r="2" b="23522"/>
          <a:stretch/>
        </p:blipFill>
        <p:spPr>
          <a:xfrm>
            <a:off x="3136508" y="3887894"/>
            <a:ext cx="6007493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Picture 6" descr="A picture containing person, outdoor, red, man&#10;&#10;Description automatically generated">
            <a:extLst>
              <a:ext uri="{FF2B5EF4-FFF2-40B4-BE49-F238E27FC236}">
                <a16:creationId xmlns:a16="http://schemas.microsoft.com/office/drawing/2014/main" id="{D73F3B16-A597-49CF-B3E2-6EB3B3FB7D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5" r="2" b="2454"/>
          <a:stretch/>
        </p:blipFill>
        <p:spPr>
          <a:xfrm>
            <a:off x="20" y="10"/>
            <a:ext cx="5627313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0489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8B0C2-AF20-4CB5-B7B5-76853E43FB45}"/>
              </a:ext>
            </a:extLst>
          </p:cNvPr>
          <p:cNvSpPr txBox="1"/>
          <p:nvPr/>
        </p:nvSpPr>
        <p:spPr>
          <a:xfrm>
            <a:off x="395653" y="4756638"/>
            <a:ext cx="8354891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You! – City of Duluth</a:t>
            </a:r>
          </a:p>
        </p:txBody>
      </p:sp>
      <p:pic>
        <p:nvPicPr>
          <p:cNvPr id="4" name="Picture 3" descr="A car covered in snow&#10;&#10;Description automatically generated">
            <a:extLst>
              <a:ext uri="{FF2B5EF4-FFF2-40B4-BE49-F238E27FC236}">
                <a16:creationId xmlns:a16="http://schemas.microsoft.com/office/drawing/2014/main" id="{1E13A224-43B8-41BE-8E5D-05A23921F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85" y="307731"/>
            <a:ext cx="2998227" cy="3997637"/>
          </a:xfrm>
          <a:prstGeom prst="rect">
            <a:avLst/>
          </a:prstGeom>
        </p:spPr>
      </p:pic>
      <p:pic>
        <p:nvPicPr>
          <p:cNvPr id="15" name="Picture 4" descr="http://mnbrownfields.org/wp-content/uploads/2014/02/City-of-Duluth.jpg">
            <a:extLst>
              <a:ext uri="{FF2B5EF4-FFF2-40B4-BE49-F238E27FC236}">
                <a16:creationId xmlns:a16="http://schemas.microsoft.com/office/drawing/2014/main" id="{E3EA3C64-C6E6-439F-B23A-30A811DC6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2032" y="1257990"/>
            <a:ext cx="4091938" cy="209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F535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2C065-946B-4338-9B2A-EBCA161F6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2020-2021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 DXC Board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CA5344-2968-475A-B026-05A050179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5" r="23298" b="1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557DF32-2E7C-457F-BFC6-7D53B0B34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922" y="917725"/>
            <a:ext cx="3211418" cy="4852362"/>
          </a:xfrm>
        </p:spPr>
        <p:txBody>
          <a:bodyPr anchor="ctr">
            <a:normAutofit/>
          </a:bodyPr>
          <a:lstStyle/>
          <a:p>
            <a:pPr marL="342900" lvl="1" indent="0">
              <a:buNone/>
            </a:pPr>
            <a:endParaRPr lang="en-US" sz="1700" dirty="0">
              <a:solidFill>
                <a:srgbClr val="FFFFFF"/>
              </a:solidFill>
            </a:endParaRPr>
          </a:p>
          <a:p>
            <a:pPr marL="342900" lvl="1" indent="0">
              <a:buNone/>
            </a:pPr>
            <a:endParaRPr lang="en-US" sz="1700" dirty="0">
              <a:solidFill>
                <a:srgbClr val="FFFFFF"/>
              </a:solidFill>
            </a:endParaRPr>
          </a:p>
          <a:p>
            <a:pPr marL="342900" lvl="1" indent="0">
              <a:buNone/>
            </a:pPr>
            <a:r>
              <a:rPr lang="en-US" sz="1700" dirty="0">
                <a:solidFill>
                  <a:srgbClr val="FFFFFF"/>
                </a:solidFill>
              </a:rPr>
              <a:t>Dan Maki - </a:t>
            </a:r>
            <a:r>
              <a:rPr lang="en-US" sz="1500" dirty="0">
                <a:solidFill>
                  <a:srgbClr val="FFFFFF"/>
                </a:solidFill>
              </a:rPr>
              <a:t>President</a:t>
            </a:r>
          </a:p>
          <a:p>
            <a:pPr marL="342900" lvl="1" indent="0">
              <a:buNone/>
            </a:pPr>
            <a:r>
              <a:rPr lang="en-US" sz="1700" dirty="0">
                <a:solidFill>
                  <a:srgbClr val="FFFFFF"/>
                </a:solidFill>
              </a:rPr>
              <a:t>Jonathan </a:t>
            </a:r>
            <a:r>
              <a:rPr lang="en-US" sz="1700" dirty="0" err="1">
                <a:solidFill>
                  <a:srgbClr val="FFFFFF"/>
                </a:solidFill>
              </a:rPr>
              <a:t>Rova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500" dirty="0">
                <a:solidFill>
                  <a:srgbClr val="FFFFFF"/>
                </a:solidFill>
              </a:rPr>
              <a:t>– President Elect</a:t>
            </a:r>
          </a:p>
          <a:p>
            <a:pPr marL="342900" lvl="1" indent="0">
              <a:buNone/>
            </a:pPr>
            <a:r>
              <a:rPr lang="en-US" sz="1700" dirty="0">
                <a:solidFill>
                  <a:srgbClr val="FFFFFF"/>
                </a:solidFill>
              </a:rPr>
              <a:t>Sarah </a:t>
            </a:r>
            <a:r>
              <a:rPr lang="en-US" sz="1700" dirty="0" err="1">
                <a:solidFill>
                  <a:srgbClr val="FFFFFF"/>
                </a:solidFill>
              </a:rPr>
              <a:t>Grenberg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500" dirty="0">
                <a:solidFill>
                  <a:srgbClr val="FFFFFF"/>
                </a:solidFill>
              </a:rPr>
              <a:t>- Secretary</a:t>
            </a:r>
          </a:p>
          <a:p>
            <a:pPr marL="342900" lvl="1" indent="0">
              <a:buNone/>
            </a:pPr>
            <a:r>
              <a:rPr lang="en-US" sz="1700" dirty="0">
                <a:solidFill>
                  <a:srgbClr val="FFFFFF"/>
                </a:solidFill>
              </a:rPr>
              <a:t>Nick Lansing </a:t>
            </a:r>
            <a:r>
              <a:rPr lang="en-US" sz="1500" dirty="0">
                <a:solidFill>
                  <a:srgbClr val="FFFFFF"/>
                </a:solidFill>
              </a:rPr>
              <a:t>- Treasurer</a:t>
            </a:r>
          </a:p>
          <a:p>
            <a:pPr marL="342900" lvl="1" indent="0">
              <a:buNone/>
            </a:pPr>
            <a:r>
              <a:rPr lang="en-US" sz="1700" dirty="0">
                <a:solidFill>
                  <a:srgbClr val="FFFFFF"/>
                </a:solidFill>
              </a:rPr>
              <a:t>Eric Chandler</a:t>
            </a:r>
          </a:p>
          <a:p>
            <a:pPr marL="342900" lvl="1" indent="0">
              <a:buNone/>
            </a:pPr>
            <a:r>
              <a:rPr lang="en-US" sz="1700" dirty="0">
                <a:solidFill>
                  <a:srgbClr val="FFFFFF"/>
                </a:solidFill>
              </a:rPr>
              <a:t>Erik </a:t>
            </a:r>
            <a:r>
              <a:rPr lang="en-US" sz="1700" dirty="0" err="1">
                <a:solidFill>
                  <a:srgbClr val="FFFFFF"/>
                </a:solidFill>
              </a:rPr>
              <a:t>Julsrud</a:t>
            </a:r>
            <a:endParaRPr lang="en-US" sz="1700" dirty="0">
              <a:solidFill>
                <a:srgbClr val="FFFFFF"/>
              </a:solidFill>
            </a:endParaRPr>
          </a:p>
          <a:p>
            <a:pPr marL="342900" lvl="1" indent="0">
              <a:buNone/>
            </a:pPr>
            <a:r>
              <a:rPr lang="en-US" sz="1700" dirty="0">
                <a:solidFill>
                  <a:srgbClr val="FFFFFF"/>
                </a:solidFill>
              </a:rPr>
              <a:t>Jake Morgan</a:t>
            </a:r>
          </a:p>
          <a:p>
            <a:pPr marL="342900" lvl="1" indent="0">
              <a:buNone/>
            </a:pPr>
            <a:r>
              <a:rPr lang="en-US" sz="1700" dirty="0">
                <a:solidFill>
                  <a:srgbClr val="FFFFFF"/>
                </a:solidFill>
              </a:rPr>
              <a:t>Waylon Munch</a:t>
            </a:r>
          </a:p>
          <a:p>
            <a:pPr marL="342900" lvl="1" indent="0">
              <a:buNone/>
            </a:pPr>
            <a:r>
              <a:rPr lang="en-US" sz="1700" dirty="0">
                <a:solidFill>
                  <a:srgbClr val="FFFFFF"/>
                </a:solidFill>
              </a:rPr>
              <a:t>Mark Wallis</a:t>
            </a:r>
          </a:p>
          <a:p>
            <a:pPr marL="0" indent="0">
              <a:buNone/>
            </a:pPr>
            <a:endParaRPr lang="en-US" sz="1700" dirty="0">
              <a:solidFill>
                <a:srgbClr val="FFFFFF"/>
              </a:solidFill>
            </a:endParaRPr>
          </a:p>
          <a:p>
            <a:endParaRPr lang="en-US" sz="17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3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2C065-946B-4338-9B2A-EBCA161F6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4" y="157943"/>
            <a:ext cx="4343396" cy="1203324"/>
          </a:xfrm>
        </p:spPr>
        <p:txBody>
          <a:bodyPr anchor="b">
            <a:normAutofit/>
          </a:bodyPr>
          <a:lstStyle/>
          <a:p>
            <a:pPr algn="ctr"/>
            <a:r>
              <a:rPr lang="en-US" sz="3500" b="1" u="sng" dirty="0"/>
              <a:t>Get Involved in DXC!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7DF32-2E7C-457F-BFC6-7D53B0B34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4" y="1417320"/>
            <a:ext cx="4343392" cy="49072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000" u="sng" dirty="0"/>
          </a:p>
          <a:p>
            <a:pPr marL="0" indent="0">
              <a:buNone/>
            </a:pPr>
            <a:r>
              <a:rPr lang="en-US" sz="2700" b="1" dirty="0"/>
              <a:t>Join the Board!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Make an Impact, Implement Change: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Applications:</a:t>
            </a:r>
          </a:p>
          <a:p>
            <a:pPr marL="0" indent="0">
              <a:buNone/>
            </a:pPr>
            <a:r>
              <a:rPr lang="en-US" sz="2000" dirty="0"/>
              <a:t>www.duluthxc.com/get_involved</a:t>
            </a:r>
          </a:p>
          <a:p>
            <a:pPr marL="3429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700" b="1" dirty="0"/>
              <a:t>Join a Committee!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sz="2000" dirty="0"/>
              <a:t>Membership &amp; Volunteers</a:t>
            </a:r>
          </a:p>
          <a:p>
            <a:pPr lvl="1"/>
            <a:r>
              <a:rPr lang="en-US" sz="2000" dirty="0"/>
              <a:t>Communications &amp; Publicity</a:t>
            </a:r>
          </a:p>
          <a:p>
            <a:pPr lvl="1"/>
            <a:r>
              <a:rPr lang="en-US" sz="2000" dirty="0"/>
              <a:t>Programming</a:t>
            </a:r>
          </a:p>
          <a:p>
            <a:pPr lvl="1"/>
            <a:r>
              <a:rPr lang="en-US" sz="2000" dirty="0"/>
              <a:t>Lester-Amity Chalet</a:t>
            </a:r>
          </a:p>
          <a:p>
            <a:pPr lvl="1"/>
            <a:r>
              <a:rPr lang="en-US" sz="2000" dirty="0"/>
              <a:t>Grants &amp; Donations</a:t>
            </a:r>
          </a:p>
          <a:p>
            <a:pPr lvl="1"/>
            <a:r>
              <a:rPr lang="en-US" sz="2000" dirty="0"/>
              <a:t>Events</a:t>
            </a:r>
          </a:p>
          <a:p>
            <a:pPr lvl="1"/>
            <a:r>
              <a:rPr lang="en-US" sz="2000" dirty="0"/>
              <a:t>Trails</a:t>
            </a:r>
          </a:p>
          <a:p>
            <a:pPr lvl="1"/>
            <a:r>
              <a:rPr lang="en-US" sz="2000" dirty="0"/>
              <a:t>Races</a:t>
            </a:r>
          </a:p>
          <a:p>
            <a:pPr marL="342900" lvl="1" indent="0">
              <a:buNone/>
            </a:pPr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pPr marL="0" indent="0">
              <a:buNone/>
            </a:pPr>
            <a:endParaRPr lang="en-US" sz="11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39822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C2FA146E-C541-44C6-AD73-231042BD45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"/>
          <a:stretch/>
        </p:blipFill>
        <p:spPr>
          <a:xfrm>
            <a:off x="5113708" y="343454"/>
            <a:ext cx="3640264" cy="2934000"/>
          </a:xfrm>
          <a:prstGeom prst="rect">
            <a:avLst/>
          </a:pr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D36B6FD-F502-4AEC-A2D1-2243B863B5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5649"/>
          <a:stretch/>
        </p:blipFill>
        <p:spPr>
          <a:xfrm>
            <a:off x="5113708" y="3597883"/>
            <a:ext cx="3640264" cy="293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69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F535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78A947-E47C-4032-9264-0EF50ABE8358}"/>
              </a:ext>
            </a:extLst>
          </p:cNvPr>
          <p:cNvSpPr txBox="1"/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Financials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733815-0EC5-4FFD-8D89-8E28DA52A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5" r="23298" b="1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62C30D-801C-48A5-ABE6-7891670314A5}"/>
              </a:ext>
            </a:extLst>
          </p:cNvPr>
          <p:cNvSpPr/>
          <p:nvPr/>
        </p:nvSpPr>
        <p:spPr>
          <a:xfrm>
            <a:off x="5646630" y="321732"/>
            <a:ext cx="3344970" cy="6002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u="sng" dirty="0">
                <a:solidFill>
                  <a:srgbClr val="FFFFFF"/>
                </a:solidFill>
              </a:rPr>
              <a:t>Financial Update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u="sng" dirty="0">
                <a:solidFill>
                  <a:srgbClr val="FFFFFF"/>
                </a:solidFill>
              </a:rPr>
              <a:t>As of (Feb. 25</a:t>
            </a:r>
            <a:r>
              <a:rPr lang="en-US" sz="1900" b="1" u="sng" baseline="30000" dirty="0">
                <a:solidFill>
                  <a:srgbClr val="FFFFFF"/>
                </a:solidFill>
              </a:rPr>
              <a:t>th</a:t>
            </a:r>
            <a:r>
              <a:rPr lang="en-US" sz="1900" b="1" u="sng" dirty="0">
                <a:solidFill>
                  <a:srgbClr val="FFFFFF"/>
                </a:solidFill>
              </a:rPr>
              <a:t>, 2021):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900" b="1" u="sng" dirty="0">
              <a:solidFill>
                <a:srgbClr val="FFFF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Savings Account = $215,023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Secured for GANC project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Capital Commitment is $865,000 of which $650,000 has been paid 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Checking Account = $17,234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Operations Account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900" b="1" u="sng" dirty="0">
              <a:solidFill>
                <a:srgbClr val="FFFF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Primary Operating Costs: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Programming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Lester-Amity Chalet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Grooming Upper Spirit Mtn. Nordic Trails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Events</a:t>
            </a:r>
            <a:endParaRPr lang="en-US" sz="17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4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F535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78A947-E47C-4032-9264-0EF50ABE8358}"/>
              </a:ext>
            </a:extLst>
          </p:cNvPr>
          <p:cNvSpPr txBox="1"/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Looking Ahead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733815-0EC5-4FFD-8D89-8E28DA52A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5" r="23298" b="1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62C30D-801C-48A5-ABE6-7891670314A5}"/>
              </a:ext>
            </a:extLst>
          </p:cNvPr>
          <p:cNvSpPr/>
          <p:nvPr/>
        </p:nvSpPr>
        <p:spPr>
          <a:xfrm>
            <a:off x="5646630" y="321732"/>
            <a:ext cx="3344970" cy="6002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u="sng" dirty="0">
                <a:solidFill>
                  <a:srgbClr val="FFFFFF"/>
                </a:solidFill>
              </a:rPr>
              <a:t>Looking Forward: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900" b="1" u="sng" dirty="0">
              <a:solidFill>
                <a:srgbClr val="FFFF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Programming: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Review Opportunities for Kids &amp; Youth Development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Grand Ave Nordic Center: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Finalize Funding &amp; Buildout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900" b="1" u="sng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u="sng" dirty="0">
                <a:solidFill>
                  <a:srgbClr val="FFFFFF"/>
                </a:solidFill>
              </a:rPr>
              <a:t>Suggestions &amp; Ideas Wanted!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700" b="1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We want to hear from you!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Submit Comments to: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info@duluthxc.com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700" b="1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36" y="457200"/>
            <a:ext cx="6905461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27396"/>
            <a:ext cx="4342535" cy="121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E3A2D2-3E88-4CD4-A3F7-A25CDF04E7BC}"/>
              </a:ext>
            </a:extLst>
          </p:cNvPr>
          <p:cNvSpPr txBox="1"/>
          <p:nvPr/>
        </p:nvSpPr>
        <p:spPr>
          <a:xfrm>
            <a:off x="4953000" y="5127396"/>
            <a:ext cx="3352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/>
              <a:t>See You on </a:t>
            </a:r>
          </a:p>
          <a:p>
            <a:pPr algn="ctr"/>
            <a:r>
              <a:rPr lang="en-US" sz="3500" b="1" dirty="0"/>
              <a:t>the Trails!</a:t>
            </a:r>
          </a:p>
        </p:txBody>
      </p:sp>
    </p:spTree>
    <p:extLst>
      <p:ext uri="{BB962C8B-B14F-4D97-AF65-F5344CB8AC3E}">
        <p14:creationId xmlns:p14="http://schemas.microsoft.com/office/powerpoint/2010/main" val="71996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94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54EC1-B90B-4405-8637-CC681D8176EA}"/>
              </a:ext>
            </a:extLst>
          </p:cNvPr>
          <p:cNvSpPr txBox="1">
            <a:spLocks/>
          </p:cNvSpPr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ts val="600"/>
              </a:spcAft>
              <a:buNone/>
            </a:pPr>
            <a:endParaRPr lang="en-US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Programs &amp; Events: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E94142-C0D0-45C7-8082-B832A02D0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0" r="23294" b="-1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BC2193-A32D-4C82-8CAA-751A61241866}"/>
              </a:ext>
            </a:extLst>
          </p:cNvPr>
          <p:cNvSpPr txBox="1">
            <a:spLocks/>
          </p:cNvSpPr>
          <p:nvPr/>
        </p:nvSpPr>
        <p:spPr>
          <a:xfrm>
            <a:off x="5791200" y="533400"/>
            <a:ext cx="2959608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300" b="1" dirty="0">
                <a:solidFill>
                  <a:srgbClr val="FFFFFF"/>
                </a:solidFill>
              </a:rPr>
              <a:t>2020 – 2021 </a:t>
            </a: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300" b="1" u="sng" dirty="0">
                <a:solidFill>
                  <a:srgbClr val="FFFFFF"/>
                </a:solidFill>
              </a:rPr>
              <a:t>Programs &amp; Events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sz="500" b="1" dirty="0">
              <a:solidFill>
                <a:srgbClr val="FFFFFF"/>
              </a:solidFill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sz="1700" b="1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500" b="1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</a:rPr>
              <a:t>DXC Kids Ski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</a:rPr>
              <a:t>Banff Mountain Film Festival – Virtual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</a:rPr>
              <a:t>Duluth CXC Cup Opener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</a:rPr>
              <a:t>DXC Passport!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</a:rPr>
              <a:t>Virtual </a:t>
            </a:r>
            <a:r>
              <a:rPr lang="en-US" sz="2000" b="1" dirty="0" err="1">
                <a:solidFill>
                  <a:srgbClr val="FFFFFF"/>
                </a:solidFill>
              </a:rPr>
              <a:t>Birkie</a:t>
            </a:r>
            <a:r>
              <a:rPr lang="en-US" sz="2000" b="1" dirty="0">
                <a:solidFill>
                  <a:srgbClr val="FFFFFF"/>
                </a:solidFill>
              </a:rPr>
              <a:t> Partner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</a:rPr>
              <a:t>Tour Duluth Ski Festival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sz="2000" b="1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17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1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8B54BA7-0E66-4783-8AFB-DBB061C59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220724"/>
            <a:ext cx="8178799" cy="44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9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79" y="347471"/>
            <a:ext cx="8325612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skiing&#10;&#10;Description automatically generated with medium confidence">
            <a:extLst>
              <a:ext uri="{FF2B5EF4-FFF2-40B4-BE49-F238E27FC236}">
                <a16:creationId xmlns:a16="http://schemas.microsoft.com/office/drawing/2014/main" id="{2EE4963F-C239-44D2-BDFC-6802AB96C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0" b="-1"/>
          <a:stretch/>
        </p:blipFill>
        <p:spPr>
          <a:xfrm>
            <a:off x="630936" y="2516777"/>
            <a:ext cx="4677156" cy="36601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588BF9-EE6A-4BDE-981E-0000174DAF1E}"/>
              </a:ext>
            </a:extLst>
          </p:cNvPr>
          <p:cNvSpPr txBox="1"/>
          <p:nvPr/>
        </p:nvSpPr>
        <p:spPr>
          <a:xfrm>
            <a:off x="5660136" y="2516777"/>
            <a:ext cx="3076955" cy="3660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500" b="1" dirty="0"/>
              <a:t>Thank You for making a safe </a:t>
            </a:r>
            <a:r>
              <a:rPr lang="en-US" sz="2500" b="1" dirty="0" err="1"/>
              <a:t>KidSki</a:t>
            </a:r>
            <a:r>
              <a:rPr lang="en-US" sz="2500" b="1" dirty="0"/>
              <a:t> in 2021!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b="1" dirty="0"/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b="1" dirty="0"/>
              <a:t>Bobbie Larson 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b="1" dirty="0"/>
              <a:t>Kari Hedin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b="1" dirty="0"/>
              <a:t>The Ski Hut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6892FBE-1F34-4694-AB8C-80C1243AC62F}"/>
              </a:ext>
            </a:extLst>
          </p:cNvPr>
          <p:cNvSpPr txBox="1"/>
          <p:nvPr/>
        </p:nvSpPr>
        <p:spPr>
          <a:xfrm>
            <a:off x="2226042" y="656685"/>
            <a:ext cx="4691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Generating a life-long love for cross-country skiing!    </a:t>
            </a:r>
          </a:p>
        </p:txBody>
      </p:sp>
    </p:spTree>
    <p:extLst>
      <p:ext uri="{BB962C8B-B14F-4D97-AF65-F5344CB8AC3E}">
        <p14:creationId xmlns:p14="http://schemas.microsoft.com/office/powerpoint/2010/main" val="39525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 descr="A picture containing text, snow, outdoor, nature&#10;&#10;Description automatically generated">
            <a:extLst>
              <a:ext uri="{FF2B5EF4-FFF2-40B4-BE49-F238E27FC236}">
                <a16:creationId xmlns:a16="http://schemas.microsoft.com/office/drawing/2014/main" id="{10B933CC-7A97-457A-B98B-F6BE2D025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62"/>
            <a:ext cx="9144000" cy="479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4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564CC6-BA8B-49E3-A7C0-D53FDF766991}"/>
              </a:ext>
            </a:extLst>
          </p:cNvPr>
          <p:cNvSpPr txBox="1"/>
          <p:nvPr/>
        </p:nvSpPr>
        <p:spPr>
          <a:xfrm>
            <a:off x="379870" y="990600"/>
            <a:ext cx="4190987" cy="5530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500" b="1" dirty="0"/>
              <a:t>Banff Center 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500" b="1" dirty="0"/>
              <a:t>Mountain Film Festival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500" b="1" dirty="0"/>
              <a:t>World Tour 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500" b="1" dirty="0"/>
              <a:t>2020/2021 Virtual Edition!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5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5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500" b="1" dirty="0"/>
              <a:t>Films Available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300" b="1" dirty="0"/>
              <a:t>November 2020 – October 2021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5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5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500" b="1" dirty="0"/>
              <a:t>Proceeds Benefit DXC!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500" b="1" dirty="0"/>
              <a:t>Visit:   www.duluthxc.com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894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003FDD91-5EC7-49BB-92B1-F6C44FE6C4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6" r="1" b="23790"/>
          <a:stretch/>
        </p:blipFill>
        <p:spPr>
          <a:xfrm>
            <a:off x="5061858" y="573678"/>
            <a:ext cx="3827405" cy="571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83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9B168-00C4-4A31-AA3A-581EB32688D2}"/>
              </a:ext>
            </a:extLst>
          </p:cNvPr>
          <p:cNvSpPr txBox="1"/>
          <p:nvPr/>
        </p:nvSpPr>
        <p:spPr>
          <a:xfrm>
            <a:off x="409763" y="433545"/>
            <a:ext cx="8354890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DXC Passport - Explore Our Great Trails!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tree, snow, outdoor&#10;&#10;Description automatically generated">
            <a:extLst>
              <a:ext uri="{FF2B5EF4-FFF2-40B4-BE49-F238E27FC236}">
                <a16:creationId xmlns:a16="http://schemas.microsoft.com/office/drawing/2014/main" id="{3DCA2B10-767A-4846-8FE8-806BC12DFC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0" y="2426818"/>
            <a:ext cx="2998227" cy="399763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snow, tree, outdoor, sky&#10;&#10;Description automatically generated">
            <a:extLst>
              <a:ext uri="{FF2B5EF4-FFF2-40B4-BE49-F238E27FC236}">
                <a16:creationId xmlns:a16="http://schemas.microsoft.com/office/drawing/2014/main" id="{7526913A-FEC1-4DB7-9D6A-BBFF895256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54" y="2426818"/>
            <a:ext cx="3997637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23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E740B00C-0F63-4491-843B-0A9414FDDA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75" y="643467"/>
            <a:ext cx="430364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4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472</Words>
  <Application>Microsoft Office PowerPoint</Application>
  <PresentationFormat>On-screen Show (4:3)</PresentationFormat>
  <Paragraphs>184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Grand Avenue Nordic Center Project Update:</vt:lpstr>
      <vt:lpstr>PowerPoint Presentation</vt:lpstr>
      <vt:lpstr>PowerPoint Presentation</vt:lpstr>
      <vt:lpstr>PowerPoint Presentation</vt:lpstr>
      <vt:lpstr>PowerPoint Presentation</vt:lpstr>
      <vt:lpstr>2020-2021  DXC Board</vt:lpstr>
      <vt:lpstr>Get Involved in DXC!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Maki</dc:creator>
  <cp:lastModifiedBy>Dmaki</cp:lastModifiedBy>
  <cp:revision>81</cp:revision>
  <cp:lastPrinted>2020-03-07T22:07:48Z</cp:lastPrinted>
  <dcterms:created xsi:type="dcterms:W3CDTF">2020-03-07T17:10:22Z</dcterms:created>
  <dcterms:modified xsi:type="dcterms:W3CDTF">2021-03-07T23:59:33Z</dcterms:modified>
</cp:coreProperties>
</file>